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</p:sldIdLst>
  <p:sldSz cx="12192000" cy="6858000"/>
  <p:notesSz cx="6858000" cy="9144000"/>
  <p:defaultTextStyle>
    <a:defPPr>
      <a:defRPr lang="en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42"/>
    <p:restoredTop sz="94622"/>
  </p:normalViewPr>
  <p:slideViewPr>
    <p:cSldViewPr snapToGrid="0">
      <p:cViewPr varScale="1">
        <p:scale>
          <a:sx n="80" d="100"/>
          <a:sy n="80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97B6C-E5C1-4D49-1CF6-BF07D986D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847017-22DF-4410-B5EA-6B2710D9C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61C44-459A-E3AF-8635-5DD9625D2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287F8-CD87-5520-A3A5-B35929247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24506-28A7-2EE4-8BE5-CA72ADA86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94932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7D5F6-CA84-8E1D-C673-BE440E2E3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FABAB2-FB72-B73F-FA06-38CA0C0F9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AF747-459D-48AB-050D-AD4A2A97C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E5ABC-857C-5EEF-F32C-04306F1B6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94586-A6B5-EE76-9BE1-551775455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39305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327D63-D857-C4B4-CC4F-CA52622E36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956099-0CE9-F964-4CAE-6978877CB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4F77-6D1C-3B7D-190E-BAF142576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6CF6C-4BE3-E273-B81E-EC8AC6B47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C96C8-5FD8-25FA-E1E9-550AE756A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51899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0E5A0-8266-8C00-BC61-6FF27CE34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BC0BB-6881-818B-DCCC-A8FA1F115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81CC9-6296-0705-6E39-352A1DA52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49FF8-40C4-9685-59E9-324A1991E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9E0C6-1D80-0EF4-B131-FD9974D98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61853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5659C-2608-F9C1-578E-27D47A01B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7942D-9C4D-1143-6A64-048754E50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C85C1-E0EC-2623-DF31-1A4FA0638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CFD1E-2B73-61EF-5370-4ED9B79C1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32A33-EF53-1806-09BE-299D2314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242043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A9AA8-4995-544E-57E6-AF6A3DA36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C3575-4759-E62C-F89F-C64E3E05C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58337-D406-91B2-AB36-11899A5CA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0B03F-00EC-250F-6B6E-018FBF4D0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3B742-A208-CFD9-CAFD-7C1264A0F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FD2B6-06C6-D167-C187-25CF26CB4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64570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44A92-570F-B183-48FA-7876D3527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7BE0E-3977-E170-F6BE-E0091D6E2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1DB4E8-8EBD-FADD-D851-0094128A5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CE2DDA-226D-FCF9-F6A0-84C382F255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C14EB5-5C8B-82C1-283D-50B6DDB39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E83CBC-0D70-79F2-EDCB-B6608B819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5D9407-5B50-4A68-A46C-2B69CBD39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0581D8-E3FD-4E55-77B3-226600928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8782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28E25-8290-EE60-E9F7-6936B4808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5F97EF-B554-9F01-754E-A44797EF6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2F1889-453F-43AA-95D6-677AAA94F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1DE73C-0BA3-8C30-5FBF-08E9F56E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25900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25A009-54BB-DF98-F942-E9077224A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5C456A-40DC-9CE8-B0AA-E069B853D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9E65F2-AAD6-B5EB-D7A7-A1C2BF09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11233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F59E-E8BE-E723-4854-40345F08C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EF4BE-40CD-F450-36D4-25CD9F249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82A0AE-68D7-C9F8-8DF9-1F98CE626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CAACB-AD7E-DB2B-C159-AB9372BC7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73F838-B8F7-B40F-26E8-74246644B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EBE28-8840-5E2E-D860-FDA509DEE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35485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5CB9D-1B1A-8109-B14A-30E2A2038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FD4C44-5525-8C38-8A5A-62C444D1B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FC47-3C6E-2DB8-218C-9DB594067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13468-3B10-AF69-87F0-B8A6259B1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52D0E-E05D-475E-E853-B285986E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8E7E0A-8C57-16A7-865E-412FA090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28210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3DDED1-F950-E636-9BEF-476B892D6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7774B-B2F8-079E-9F7B-A8472F67F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93D1F-480F-3F4F-40D1-053744C22B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A4F316-7BC6-BA43-980C-855D65D8A8C3}" type="datetimeFigureOut">
              <a:rPr lang="en-IQ" smtClean="0"/>
              <a:t>17/01/2026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892E4-148D-CD87-FEBA-3CEDFBAED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77A3A-CC99-70E3-27E9-A0EE2B6C92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A00681-F300-5148-ABF3-B957A3C5779D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2949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Q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14700" y="893620"/>
            <a:ext cx="556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Academic year 202</a:t>
            </a:r>
            <a:r>
              <a:rPr lang="en-GB" sz="2800" b="1" kern="0" dirty="0">
                <a:solidFill>
                  <a:srgbClr val="000000"/>
                </a:solidFill>
              </a:rPr>
              <a:t>5</a:t>
            </a:r>
            <a:r>
              <a:rPr lang="en-US" sz="2800" b="1" kern="0">
                <a:solidFill>
                  <a:srgbClr val="000000"/>
                </a:solidFill>
              </a:rPr>
              <a:t>-2026</a:t>
            </a:r>
            <a:endParaRPr lang="en-US" sz="2800" b="1" kern="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800" b="1" kern="0" dirty="0">
                <a:solidFill>
                  <a:srgbClr val="000000"/>
                </a:solidFill>
              </a:rPr>
              <a:t>4</a:t>
            </a:r>
            <a:r>
              <a:rPr lang="en-US" sz="2800" b="1" kern="0" baseline="30000" dirty="0" err="1">
                <a:solidFill>
                  <a:srgbClr val="000000"/>
                </a:solidFill>
              </a:rPr>
              <a:t>th</a:t>
            </a:r>
            <a:r>
              <a:rPr lang="en-US" sz="2800" b="1" kern="0" dirty="0">
                <a:solidFill>
                  <a:srgbClr val="000000"/>
                </a:solidFill>
              </a:rPr>
              <a:t>  year S-3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38986" y="1793822"/>
            <a:ext cx="1020922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24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Module</a:t>
            </a:r>
          </a:p>
          <a:p>
            <a:pPr algn="ctr">
              <a:defRPr/>
            </a:pPr>
            <a:r>
              <a:rPr lang="en-GB" sz="24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</a:p>
          <a:p>
            <a:pPr>
              <a:defRPr/>
            </a:pPr>
            <a:endParaRPr lang="en-GB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280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Heart failure</a:t>
            </a:r>
          </a:p>
          <a:p>
            <a:pPr algn="ctr">
              <a:defRPr/>
            </a:pPr>
            <a:endParaRPr lang="en-US" sz="2800" b="1" i="1" kern="0" cap="al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2800" b="1" i="1" kern="0" cap="al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i="1" kern="0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Mazin Abed Hazza</a:t>
            </a:r>
            <a:endParaRPr lang="en-US" b="1" i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9294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D1756-5E1E-1F5F-9278-493D612E6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17E51A-7BA9-2591-5D6F-22C95BCD9BB1}"/>
              </a:ext>
            </a:extLst>
          </p:cNvPr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0553518-2C71-6CD3-8579-FBC614037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FAD21759-0E34-AE19-EE60-CA7C7C96D86F}"/>
              </a:ext>
            </a:extLst>
          </p:cNvPr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EA23CD-649A-196B-102D-6812AB0526AE}"/>
              </a:ext>
            </a:extLst>
          </p:cNvPr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988D86-708B-D77C-6489-64EA4911A4D1}"/>
              </a:ext>
            </a:extLst>
          </p:cNvPr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Signes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EA69A0-AC9E-D018-01E6-EFCE833BF0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663A552-AF5F-87DE-375C-01E4E5886CB5}"/>
              </a:ext>
            </a:extLst>
          </p:cNvPr>
          <p:cNvSpPr/>
          <p:nvPr/>
        </p:nvSpPr>
        <p:spPr>
          <a:xfrm>
            <a:off x="838986" y="1793822"/>
            <a:ext cx="102092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Pulsus alternans.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 edema.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Raised JVP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Galloping rhythm.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Basal crepitation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E1A4EE-2717-22F0-0FE1-AC166C54F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4852BA2-8B0C-14BE-490B-D31113C1A529}"/>
              </a:ext>
            </a:extLst>
          </p:cNvPr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82448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26B6F-D31F-3AB7-59B1-0163F4A2A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FAF0DA9-A347-B3FF-231C-433F4C323B19}"/>
              </a:ext>
            </a:extLst>
          </p:cNvPr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431E135-33CE-1F9E-2D04-2B777A5D9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7396DC52-6A5A-F277-CDC5-390648E9721C}"/>
              </a:ext>
            </a:extLst>
          </p:cNvPr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AA04AA-209D-FFA5-8999-7CEB21C2001F}"/>
              </a:ext>
            </a:extLst>
          </p:cNvPr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666FD8-B69A-FB2F-3472-DDE2CE98BA4E}"/>
              </a:ext>
            </a:extLst>
          </p:cNvPr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Investigations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1A7A2C-1354-0C45-7CA1-E08FE38376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2D3E2BD-B1B2-F9A6-AA8F-0CBFCDF8B780}"/>
              </a:ext>
            </a:extLst>
          </p:cNvPr>
          <p:cNvSpPr/>
          <p:nvPr/>
        </p:nvSpPr>
        <p:spPr>
          <a:xfrm>
            <a:off x="838986" y="1793822"/>
            <a:ext cx="102092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ECG= arrythmia, Ischemia, chamber size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CXR = chamber size and Karly B line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of the chest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Echocardiography.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BNP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BB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A27AAB-D638-47C7-0C60-06D334107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2D46ECC-0336-C7E7-0BC7-16CD60C897FF}"/>
              </a:ext>
            </a:extLst>
          </p:cNvPr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71069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B794D-97EA-B8D7-C14E-6B3309A3F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716A9B-9267-C65B-8B49-C542535F7248}"/>
              </a:ext>
            </a:extLst>
          </p:cNvPr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65186E2-E3DE-4026-D2CB-2AF0CE72E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962A309A-070F-D5F4-FF3E-0CD8361FD04C}"/>
              </a:ext>
            </a:extLst>
          </p:cNvPr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5E86B9-D71C-8BFB-6E48-6EDF89AF240B}"/>
              </a:ext>
            </a:extLst>
          </p:cNvPr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E5C501-5ECB-F8D2-5D73-8CB083496F35}"/>
              </a:ext>
            </a:extLst>
          </p:cNvPr>
          <p:cNvSpPr txBox="1"/>
          <p:nvPr/>
        </p:nvSpPr>
        <p:spPr>
          <a:xfrm>
            <a:off x="3314700" y="89362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>
                <a:solidFill>
                  <a:srgbClr val="000000"/>
                </a:solidFill>
              </a:rPr>
              <a:t>Nonpharmacological management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E9E54D-EEE1-B9B8-5B86-76B1C175D9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E7A68A3-0EC7-6EFA-E1AA-102D809C0DA3}"/>
              </a:ext>
            </a:extLst>
          </p:cNvPr>
          <p:cNvSpPr/>
          <p:nvPr/>
        </p:nvSpPr>
        <p:spPr>
          <a:xfrm>
            <a:off x="838986" y="1793822"/>
            <a:ext cx="102092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Salt restriction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 body weight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Cessation of smoking and alcohol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Rehabilitation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Yearly vaccination.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DEB122-3A28-6CF9-1B66-1250810104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31F6A88-799E-78CD-C7BE-E4F596EBFF1F}"/>
              </a:ext>
            </a:extLst>
          </p:cNvPr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47403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05F8F-CEFC-3F64-A68F-D5ECA5C03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D641ED0-D189-EAF5-6CF8-F9704DB087CB}"/>
              </a:ext>
            </a:extLst>
          </p:cNvPr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5DDC1C6-E5C1-FC37-F63C-93BC1E7A8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FD359EFD-C490-26BE-8AFB-2A7067C56682}"/>
              </a:ext>
            </a:extLst>
          </p:cNvPr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A5ED51-0E0F-0B14-EFEC-FD3D96DAB7F7}"/>
              </a:ext>
            </a:extLst>
          </p:cNvPr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7CCB93-8F4E-6E1E-2A80-07A66501C516}"/>
              </a:ext>
            </a:extLst>
          </p:cNvPr>
          <p:cNvSpPr txBox="1"/>
          <p:nvPr/>
        </p:nvSpPr>
        <p:spPr>
          <a:xfrm>
            <a:off x="2233563" y="886254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Pharmacological </a:t>
            </a:r>
            <a:r>
              <a:rPr lang="en-US" sz="2800" b="1" kern="0" dirty="0" err="1">
                <a:solidFill>
                  <a:srgbClr val="000000"/>
                </a:solidFill>
              </a:rPr>
              <a:t>mangement</a:t>
            </a:r>
            <a:endParaRPr lang="en-US" sz="2800" b="1" kern="0" dirty="0">
              <a:solidFill>
                <a:srgbClr val="00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0D837EA-2235-513B-3E85-2998391FE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8978279-2639-53CF-C9A2-D4EEBAF0C078}"/>
              </a:ext>
            </a:extLst>
          </p:cNvPr>
          <p:cNvSpPr/>
          <p:nvPr/>
        </p:nvSpPr>
        <p:spPr>
          <a:xfrm>
            <a:off x="838986" y="1793822"/>
            <a:ext cx="102092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Diuretics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MRA like spironolactone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 inhibitors Vs AGII blockers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Beta blockers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SGLT2 inhibitors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Digoxin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Sacubitril</a:t>
            </a:r>
          </a:p>
          <a:p>
            <a:pPr>
              <a:defRPr/>
            </a:pPr>
            <a:endParaRPr lang="en-US" b="1" i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FBFF3AB-577F-863C-64E1-D60743D49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6D88DB7-B616-EC51-8C61-526E301D5815}"/>
              </a:ext>
            </a:extLst>
          </p:cNvPr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687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5D883-F650-79F7-1BD3-FF12529EF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A0F50E8-5D6A-61D0-C9C8-2D54CBF646C3}"/>
              </a:ext>
            </a:extLst>
          </p:cNvPr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44D7FF0-4F05-9CC2-DB4C-B394BCA69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23440315-ABEA-B2B1-1240-383F4E906135}"/>
              </a:ext>
            </a:extLst>
          </p:cNvPr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F3367FC-BA25-9AB7-30EA-969F4CABC1A3}"/>
              </a:ext>
            </a:extLst>
          </p:cNvPr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A4429C-BD67-D482-CDFC-56AA77792635}"/>
              </a:ext>
            </a:extLst>
          </p:cNvPr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Other options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D7FA9C-9C45-80AD-D7A4-BA2D664EB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9B7C138-8660-64D2-32D3-C6CE5DC0A057}"/>
              </a:ext>
            </a:extLst>
          </p:cNvPr>
          <p:cNvSpPr/>
          <p:nvPr/>
        </p:nvSpPr>
        <p:spPr>
          <a:xfrm>
            <a:off x="838986" y="1793822"/>
            <a:ext cx="102092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ICD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LVAD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transplantation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Stem cells implantation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251E5D-BB9C-2E3B-845A-226E14BC48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D31159E-2FE8-BC73-FA21-F330D12851FE}"/>
              </a:ext>
            </a:extLst>
          </p:cNvPr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4955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Objective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38986" y="1793822"/>
            <a:ext cx="102092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 of HF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the pathophysiology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Classification of heart failure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Etiology and risk factors for HF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features and diagnosis.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1" i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Mangement</a:t>
            </a: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250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Definition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38986" y="1793822"/>
            <a:ext cx="102092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Inability of the heart to maintain adequate cardiac output, or it can maintain that on expense of high venous pressure.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2731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Etiology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38986" y="1793822"/>
            <a:ext cx="102092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IHD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VHD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CHD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Crdiomyopathies</a:t>
            </a:r>
            <a:endParaRPr lang="en-US" b="1" i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Arrythmia induced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Myocarditis.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LBBB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Obesity induced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94017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classification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A4A6BB-9071-0422-BBCF-D75A31FA9F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4800" y="177800"/>
            <a:ext cx="65024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61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Classification of HF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17CAEC-3AA7-1194-F78A-2E94E0BB7E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4800" y="177800"/>
            <a:ext cx="65024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88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1FCFF-6D51-41C0-7B4E-4D2EFDE4D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6FFF633-49A5-4590-0041-A0D8213669BB}"/>
              </a:ext>
            </a:extLst>
          </p:cNvPr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4F13C59-7E92-8C02-A5FD-BBFBB4206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C35F508C-30E5-3F62-CC70-7BC3504491AD}"/>
              </a:ext>
            </a:extLst>
          </p:cNvPr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0F9BD1-B7DC-1534-68F2-4BDBAF93D7F5}"/>
              </a:ext>
            </a:extLst>
          </p:cNvPr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0C43AE-18AD-6330-05C1-ABEF270088FF}"/>
              </a:ext>
            </a:extLst>
          </p:cNvPr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Classification of HF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62F076-C306-6107-5B82-41E0D1B84D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1F6EDB3-190A-3593-5DFE-A8EE23B56481}"/>
              </a:ext>
            </a:extLst>
          </p:cNvPr>
          <p:cNvSpPr/>
          <p:nvPr/>
        </p:nvSpPr>
        <p:spPr>
          <a:xfrm>
            <a:off x="838986" y="1793822"/>
            <a:ext cx="102092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Cardiac output HF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Cardiac output HF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b="1" i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b="1" i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b="1" i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Classification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Acute HF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 HF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Acute on chronic HF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03542C-DD73-64FC-F7B1-9BDB55B486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83DA25-C2CA-2939-987F-9DC9F9D55951}"/>
              </a:ext>
            </a:extLst>
          </p:cNvPr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9095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C5DBE-0D23-5B2D-CE56-89A4A1B1E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1BEEC04-3B97-7642-B19E-2E0CE914BD6F}"/>
              </a:ext>
            </a:extLst>
          </p:cNvPr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31B6532-71BF-7AA2-8C29-2932EC355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BA544936-55C0-B7D4-0CA1-6054551785B8}"/>
              </a:ext>
            </a:extLst>
          </p:cNvPr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2CA588-4305-0BF8-A17D-DC6A1E987600}"/>
              </a:ext>
            </a:extLst>
          </p:cNvPr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6E02AA-9E5D-7655-B309-6BAAF92EF965}"/>
              </a:ext>
            </a:extLst>
          </p:cNvPr>
          <p:cNvSpPr txBox="1"/>
          <p:nvPr/>
        </p:nvSpPr>
        <p:spPr>
          <a:xfrm>
            <a:off x="1845129" y="854366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Pathophysiology of HF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C6C1C5-AE10-D158-C7F5-745C26E58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90377B-9E62-D019-9F98-70C9E6CE023C}"/>
              </a:ext>
            </a:extLst>
          </p:cNvPr>
          <p:cNvSpPr/>
          <p:nvPr/>
        </p:nvSpPr>
        <p:spPr>
          <a:xfrm>
            <a:off x="838986" y="1793822"/>
            <a:ext cx="102092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 output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venous pressure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b="1" i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Compensatory mechanisms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sympathetic tone.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Activation of RAS system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Remolding of the heart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FFF978-5D99-E8C9-A127-D58FD1AF2A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2D1EE35-2A95-C89A-EC92-2E90B2D14520}"/>
              </a:ext>
            </a:extLst>
          </p:cNvPr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1863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E6E26-1ACE-4899-3CD4-26E312896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2C5F7B6-87DE-3309-5F71-FFD5767BB4C2}"/>
              </a:ext>
            </a:extLst>
          </p:cNvPr>
          <p:cNvSpPr/>
          <p:nvPr/>
        </p:nvSpPr>
        <p:spPr>
          <a:xfrm>
            <a:off x="152400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149E8C9-6A08-FED0-2399-68BEA1313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9400" y="1"/>
            <a:ext cx="3886200" cy="704275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                                     and Scientific Research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2FBA0077-CCC7-2E77-ADC0-D94185CDFECD}"/>
              </a:ext>
            </a:extLst>
          </p:cNvPr>
          <p:cNvSpPr txBox="1">
            <a:spLocks/>
          </p:cNvSpPr>
          <p:nvPr/>
        </p:nvSpPr>
        <p:spPr>
          <a:xfrm>
            <a:off x="1446530" y="150091"/>
            <a:ext cx="3886200" cy="648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college of medicine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CA311F-AFC9-C81B-C504-3224D0E2E801}"/>
              </a:ext>
            </a:extLst>
          </p:cNvPr>
          <p:cNvSpPr/>
          <p:nvPr/>
        </p:nvSpPr>
        <p:spPr>
          <a:xfrm>
            <a:off x="1524000" y="5830431"/>
            <a:ext cx="9144000" cy="997528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B7A3BD-6808-76CB-0756-664B41D9CF66}"/>
              </a:ext>
            </a:extLst>
          </p:cNvPr>
          <p:cNvSpPr txBox="1"/>
          <p:nvPr/>
        </p:nvSpPr>
        <p:spPr>
          <a:xfrm>
            <a:off x="3314700" y="89362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000000"/>
                </a:solidFill>
              </a:rPr>
              <a:t>symptomatology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7B5D6F-91FB-BE20-723C-11E7A9BE4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1" y="-32219"/>
            <a:ext cx="798645" cy="71329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59255E3-86DE-60FC-1394-6A2FCB34E9D7}"/>
              </a:ext>
            </a:extLst>
          </p:cNvPr>
          <p:cNvSpPr/>
          <p:nvPr/>
        </p:nvSpPr>
        <p:spPr>
          <a:xfrm>
            <a:off x="838986" y="1793822"/>
            <a:ext cx="102092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Dyspnea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Orthopnea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Night cough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Fatigue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Nocturia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 edema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C351BF6-73C2-D4C6-4AE1-25AB8CE6BF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9701" y="5830431"/>
            <a:ext cx="1638299" cy="99752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7978B47-C007-F44A-F95D-3B242C4A4390}"/>
              </a:ext>
            </a:extLst>
          </p:cNvPr>
          <p:cNvSpPr/>
          <p:nvPr/>
        </p:nvSpPr>
        <p:spPr>
          <a:xfrm>
            <a:off x="2233563" y="3076235"/>
            <a:ext cx="7675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69935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904"/>
    </mc:Choice>
    <mc:Fallback xmlns="">
      <p:transition spd="slow" advTm="40904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428</Words>
  <Application>Microsoft Macintosh PowerPoint</Application>
  <PresentationFormat>Widescreen</PresentationFormat>
  <Paragraphs>145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Berlin Sans FB Demi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Mazin Hazza</dc:creator>
  <cp:lastModifiedBy>Mazin Hazza</cp:lastModifiedBy>
  <cp:revision>2</cp:revision>
  <dcterms:created xsi:type="dcterms:W3CDTF">2026-01-16T21:07:12Z</dcterms:created>
  <dcterms:modified xsi:type="dcterms:W3CDTF">2026-01-16T22:10:29Z</dcterms:modified>
</cp:coreProperties>
</file>